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7" r:id="rId4"/>
    <p:sldId id="266" r:id="rId5"/>
    <p:sldId id="260" r:id="rId6"/>
    <p:sldId id="264" r:id="rId7"/>
    <p:sldId id="261" r:id="rId8"/>
    <p:sldId id="263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1B08"/>
    <a:srgbClr val="C11C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9"/>
    <p:restoredTop sz="94700"/>
  </p:normalViewPr>
  <p:slideViewPr>
    <p:cSldViewPr snapToGrid="0" snapToObjects="1">
      <p:cViewPr>
        <p:scale>
          <a:sx n="71" d="100"/>
          <a:sy n="71" d="100"/>
        </p:scale>
        <p:origin x="73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eg>
</file>

<file path=ppt/media/image12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AAFDDE-4043-4F46-9FD5-DDC76A1A07F1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161D4-960F-2646-B91F-280E32131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9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8EA54-8553-1747-B711-B8ACAFD01B58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F7425-9F47-BB42-BBA4-E7448C580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7" Type="http://schemas.openxmlformats.org/officeDocument/2006/relationships/image" Target="../media/image10.jpg"/><Relationship Id="rId8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2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935388" y="2536902"/>
            <a:ext cx="9144000" cy="2818587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Crimson Bazaar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935388" y="5447564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Spencer Kim and Helen Wu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Main Features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00" dirty="0" smtClean="0">
                <a:solidFill>
                  <a:schemeClr val="bg1"/>
                </a:solidFill>
              </a:rPr>
              <a:t>Useable app 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Multiple trading markets (top trading cycle algorithm)</a:t>
            </a:r>
          </a:p>
          <a:p>
            <a:pPr lvl="1"/>
            <a:r>
              <a:rPr lang="en-US" sz="3000" dirty="0" smtClean="0">
                <a:solidFill>
                  <a:schemeClr val="bg1"/>
                </a:solidFill>
              </a:rPr>
              <a:t>Trade décor, textbooks, etc.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Trading profile for each user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Preference elicitation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Trade confirmation (reputation system)</a:t>
            </a:r>
          </a:p>
          <a:p>
            <a:endParaRPr lang="en-US" sz="3400" dirty="0" smtClean="0">
              <a:solidFill>
                <a:schemeClr val="bg1"/>
              </a:solidFill>
            </a:endParaRPr>
          </a:p>
          <a:p>
            <a:endParaRPr lang="en-US" sz="3400" dirty="0" smtClean="0">
              <a:solidFill>
                <a:schemeClr val="bg1"/>
              </a:solidFill>
            </a:endParaRPr>
          </a:p>
          <a:p>
            <a:endParaRPr lang="en-US" sz="3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Technical details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0212"/>
            <a:ext cx="10515600" cy="470675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Frontend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React Native / Redux framework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Backend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Firebase backend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988" y="2389935"/>
            <a:ext cx="3156161" cy="14743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464" y="2389935"/>
            <a:ext cx="5472953" cy="14791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482" y="4202262"/>
            <a:ext cx="5217459" cy="267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7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Trading Markets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400" dirty="0" smtClean="0">
                <a:solidFill>
                  <a:schemeClr val="bg1"/>
                </a:solidFill>
              </a:rPr>
              <a:t>Use top trading cycles (TTC) algorithm for strategy </a:t>
            </a:r>
            <a:r>
              <a:rPr lang="en-US" sz="3400" dirty="0" err="1" smtClean="0">
                <a:solidFill>
                  <a:schemeClr val="bg1"/>
                </a:solidFill>
              </a:rPr>
              <a:t>proofness</a:t>
            </a:r>
            <a:r>
              <a:rPr lang="en-US" sz="3400" dirty="0">
                <a:solidFill>
                  <a:schemeClr val="bg1"/>
                </a:solidFill>
              </a:rPr>
              <a:t> </a:t>
            </a:r>
            <a:r>
              <a:rPr lang="en-US" sz="3400" dirty="0" smtClean="0">
                <a:solidFill>
                  <a:schemeClr val="bg1"/>
                </a:solidFill>
              </a:rPr>
              <a:t>and Pareto optimality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Markets work in periods of </a:t>
            </a:r>
            <a:r>
              <a:rPr lang="en-US" sz="3400" dirty="0" smtClean="0">
                <a:solidFill>
                  <a:schemeClr val="bg1"/>
                </a:solidFill>
              </a:rPr>
              <a:t>1 week</a:t>
            </a:r>
            <a:endParaRPr lang="en-US" sz="3400" dirty="0" smtClean="0">
              <a:solidFill>
                <a:schemeClr val="bg1"/>
              </a:solidFill>
            </a:endParaRP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Every </a:t>
            </a:r>
            <a:r>
              <a:rPr lang="en-US" sz="2800" dirty="0" smtClean="0">
                <a:solidFill>
                  <a:schemeClr val="bg1"/>
                </a:solidFill>
              </a:rPr>
              <a:t>Sunday at midnight</a:t>
            </a:r>
            <a:r>
              <a:rPr lang="en-US" sz="2800" dirty="0" smtClean="0">
                <a:solidFill>
                  <a:schemeClr val="bg1"/>
                </a:solidFill>
              </a:rPr>
              <a:t>, the market closes and appropriate trades are computed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Notifications are sent out to those whose items will be traded</a:t>
            </a:r>
          </a:p>
        </p:txBody>
      </p:sp>
    </p:spTree>
    <p:extLst>
      <p:ext uri="{BB962C8B-B14F-4D97-AF65-F5344CB8AC3E}">
        <p14:creationId xmlns:p14="http://schemas.microsoft.com/office/powerpoint/2010/main" val="104227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Trading profile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743" y="0"/>
            <a:ext cx="6697488" cy="6697488"/>
          </a:xfrm>
        </p:spPr>
      </p:pic>
      <p:sp>
        <p:nvSpPr>
          <p:cNvPr id="5" name="Rectangle 4"/>
          <p:cNvSpPr/>
          <p:nvPr/>
        </p:nvSpPr>
        <p:spPr>
          <a:xfrm>
            <a:off x="7222435" y="1454645"/>
            <a:ext cx="2133600" cy="810707"/>
          </a:xfrm>
          <a:prstGeom prst="rect">
            <a:avLst/>
          </a:prstGeom>
          <a:solidFill>
            <a:srgbClr val="C81B08"/>
          </a:solidFill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354957" y="1565483"/>
            <a:ext cx="490330" cy="490330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061999" y="1643911"/>
            <a:ext cx="13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Profile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222435" y="2260366"/>
            <a:ext cx="2133600" cy="750202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hevron 8"/>
          <p:cNvSpPr/>
          <p:nvPr/>
        </p:nvSpPr>
        <p:spPr>
          <a:xfrm>
            <a:off x="9051235" y="2530404"/>
            <a:ext cx="198783" cy="198783"/>
          </a:xfrm>
          <a:prstGeom prst="chevron">
            <a:avLst/>
          </a:prstGeom>
          <a:solidFill>
            <a:srgbClr val="C81B08">
              <a:alpha val="60000"/>
            </a:srgbClr>
          </a:solidFill>
          <a:ln>
            <a:solidFill>
              <a:srgbClr val="C81B08">
                <a:alpha val="6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893" y="2376190"/>
            <a:ext cx="544996" cy="544996"/>
          </a:xfrm>
          <a:prstGeom prst="rect">
            <a:avLst/>
          </a:prstGeom>
          <a:ln>
            <a:solidFill>
              <a:srgbClr val="C81B08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8088796" y="2484071"/>
            <a:ext cx="882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C81B08"/>
                </a:solidFill>
                <a:latin typeface="Futura Medium" charset="0"/>
                <a:ea typeface="Futura Medium" charset="0"/>
                <a:cs typeface="Futura Medium" charset="0"/>
              </a:rPr>
              <a:t>Décor </a:t>
            </a:r>
            <a:endParaRPr lang="en-US" sz="1400" dirty="0">
              <a:solidFill>
                <a:srgbClr val="C81B08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991" y="3166016"/>
            <a:ext cx="304799" cy="45577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222435" y="3010567"/>
            <a:ext cx="2133600" cy="750202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371893" y="3121406"/>
            <a:ext cx="544996" cy="544996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hevron 16"/>
          <p:cNvSpPr/>
          <p:nvPr/>
        </p:nvSpPr>
        <p:spPr>
          <a:xfrm>
            <a:off x="9051235" y="3275620"/>
            <a:ext cx="198783" cy="198783"/>
          </a:xfrm>
          <a:prstGeom prst="chevron">
            <a:avLst/>
          </a:prstGeom>
          <a:solidFill>
            <a:srgbClr val="C81B08">
              <a:alpha val="60000"/>
            </a:srgbClr>
          </a:solidFill>
          <a:ln>
            <a:solidFill>
              <a:srgbClr val="C81B08">
                <a:alpha val="6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83149" y="3256171"/>
            <a:ext cx="10548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rgbClr val="C81B08"/>
                </a:solidFill>
                <a:latin typeface="Futura Medium" charset="0"/>
                <a:ea typeface="Futura Medium" charset="0"/>
                <a:cs typeface="Futura Medium" charset="0"/>
              </a:rPr>
              <a:t>Textbooks</a:t>
            </a:r>
            <a:endParaRPr lang="en-US" sz="1400" dirty="0">
              <a:solidFill>
                <a:srgbClr val="C81B08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209183" y="2020917"/>
            <a:ext cx="10204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95% positive</a:t>
            </a:r>
            <a:endParaRPr lang="en-US" sz="10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8199" y="1625982"/>
            <a:ext cx="581439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400" dirty="0" smtClean="0">
                <a:solidFill>
                  <a:schemeClr val="bg1"/>
                </a:solidFill>
              </a:rPr>
              <a:t>Displays reputation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3400" dirty="0" smtClean="0">
                <a:solidFill>
                  <a:schemeClr val="bg1"/>
                </a:solidFill>
              </a:rPr>
              <a:t>Shows items currently submitted into trading markets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3400" dirty="0" smtClean="0">
                <a:solidFill>
                  <a:schemeClr val="bg1"/>
                </a:solidFill>
              </a:rPr>
              <a:t>Limits 1 item per market per person to preserve strategy </a:t>
            </a:r>
            <a:r>
              <a:rPr lang="en-US" sz="3400" dirty="0" err="1" smtClean="0">
                <a:solidFill>
                  <a:schemeClr val="bg1"/>
                </a:solidFill>
              </a:rPr>
              <a:t>proofness</a:t>
            </a:r>
            <a:endParaRPr lang="en-US" sz="34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3400" dirty="0" smtClean="0">
                <a:solidFill>
                  <a:schemeClr val="bg1"/>
                </a:solidFill>
              </a:rPr>
              <a:t>Lists outstanding trades</a:t>
            </a:r>
            <a:endParaRPr lang="en-US" sz="3400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217758" y="3777240"/>
            <a:ext cx="2133600" cy="382384"/>
          </a:xfrm>
          <a:prstGeom prst="rect">
            <a:avLst/>
          </a:prstGeom>
          <a:solidFill>
            <a:srgbClr val="C81B08"/>
          </a:solidFill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867650" y="3802857"/>
            <a:ext cx="13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Trades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470" y="4278966"/>
            <a:ext cx="458604" cy="53953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5723" y="4267667"/>
            <a:ext cx="477160" cy="538211"/>
          </a:xfrm>
          <a:prstGeom prst="rect">
            <a:avLst/>
          </a:prstGeom>
        </p:spPr>
      </p:pic>
      <p:sp>
        <p:nvSpPr>
          <p:cNvPr id="25" name="Chevron 24"/>
          <p:cNvSpPr/>
          <p:nvPr/>
        </p:nvSpPr>
        <p:spPr>
          <a:xfrm>
            <a:off x="8151090" y="4462908"/>
            <a:ext cx="198783" cy="198783"/>
          </a:xfrm>
          <a:prstGeom prst="chevron">
            <a:avLst/>
          </a:prstGeom>
          <a:solidFill>
            <a:srgbClr val="C81B08">
              <a:alpha val="60000"/>
            </a:srgbClr>
          </a:solidFill>
          <a:ln>
            <a:solidFill>
              <a:srgbClr val="C81B08">
                <a:alpha val="6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217758" y="4185054"/>
            <a:ext cx="2133600" cy="750202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7435669" y="4273504"/>
            <a:ext cx="544996" cy="544996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8512478" y="4260611"/>
            <a:ext cx="544996" cy="544996"/>
          </a:xfrm>
          <a:prstGeom prst="rect">
            <a:avLst/>
          </a:prstGeom>
          <a:noFill/>
          <a:ln>
            <a:solidFill>
              <a:srgbClr val="C81B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Preference Elicitation Within Market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53518" cy="4486275"/>
          </a:xfrm>
        </p:spPr>
        <p:txBody>
          <a:bodyPr>
            <a:normAutofit/>
          </a:bodyPr>
          <a:lstStyle/>
          <a:p>
            <a:r>
              <a:rPr lang="en-US" sz="3400" dirty="0" smtClean="0">
                <a:solidFill>
                  <a:schemeClr val="bg1"/>
                </a:solidFill>
              </a:rPr>
              <a:t>Order preferences using </a:t>
            </a:r>
            <a:r>
              <a:rPr lang="en-US" sz="3400" dirty="0" err="1" smtClean="0">
                <a:solidFill>
                  <a:schemeClr val="bg1"/>
                </a:solidFill>
              </a:rPr>
              <a:t>draggable</a:t>
            </a:r>
            <a:r>
              <a:rPr lang="en-US" sz="3400" dirty="0" smtClean="0">
                <a:solidFill>
                  <a:schemeClr val="bg1"/>
                </a:solidFill>
              </a:rPr>
              <a:t> tiles </a:t>
            </a:r>
          </a:p>
          <a:p>
            <a:pPr lvl="1"/>
            <a:r>
              <a:rPr lang="en-US" sz="2600" dirty="0" smtClean="0">
                <a:solidFill>
                  <a:schemeClr val="bg1"/>
                </a:solidFill>
              </a:rPr>
              <a:t>Tiles show photo of item and seller reputation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Click tile to view details of item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Delete tile if user not willing to trade submitted item for it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933" y="1690688"/>
            <a:ext cx="24657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1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Bootstrap the app (initializing the app)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400" dirty="0" smtClean="0">
                <a:solidFill>
                  <a:schemeClr val="bg1"/>
                </a:solidFill>
              </a:rPr>
              <a:t>Populate the market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Donated items from senior sales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Spencer, Helen, and friends’ old/unused books/décor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Generalized TTC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dummy agents used to trade these initially injected items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39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Reputation system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400" dirty="0" smtClean="0">
                <a:solidFill>
                  <a:schemeClr val="bg1"/>
                </a:solidFill>
              </a:rPr>
              <a:t>Encourage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following through with trades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timely trades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good quality items</a:t>
            </a:r>
          </a:p>
          <a:p>
            <a:r>
              <a:rPr lang="en-US" sz="3400" dirty="0" smtClean="0">
                <a:solidFill>
                  <a:schemeClr val="bg1"/>
                </a:solidFill>
              </a:rPr>
              <a:t>Scan QR codes to confirm trades and rate experience (positive or negative)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</a:rPr>
              <a:t>only reveal after deadline for ratings to prevent retaliation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39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Evaluating the app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Not realistic to have large scale real user tests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Build test users with profiles that have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 threshold </a:t>
            </a:r>
            <a:r>
              <a:rPr lang="en-US" i="1" dirty="0" smtClean="0">
                <a:solidFill>
                  <a:schemeClr val="bg1"/>
                </a:solidFill>
              </a:rPr>
              <a:t>R</a:t>
            </a:r>
            <a:r>
              <a:rPr lang="en-US" dirty="0" smtClean="0">
                <a:solidFill>
                  <a:schemeClr val="bg1"/>
                </a:solidFill>
              </a:rPr>
              <a:t> for the reputation of users they will trade with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 probability </a:t>
            </a:r>
            <a:r>
              <a:rPr lang="en-US" i="1" dirty="0" smtClean="0">
                <a:solidFill>
                  <a:schemeClr val="bg1"/>
                </a:solidFill>
              </a:rPr>
              <a:t>p</a:t>
            </a:r>
            <a:r>
              <a:rPr lang="en-US" dirty="0" smtClean="0">
                <a:solidFill>
                  <a:schemeClr val="bg1"/>
                </a:solidFill>
              </a:rPr>
              <a:t> they will make a good trade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Use Selenium or pure code test to view results after multiple rounds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Analyze results with populations of different types of users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Number, quality, and value of transactions against </a:t>
            </a:r>
            <a:r>
              <a:rPr lang="en-US" i="1" dirty="0" smtClean="0">
                <a:solidFill>
                  <a:schemeClr val="bg1"/>
                </a:solidFill>
              </a:rPr>
              <a:t>R</a:t>
            </a:r>
            <a:r>
              <a:rPr lang="en-US" dirty="0" smtClean="0">
                <a:solidFill>
                  <a:schemeClr val="bg1"/>
                </a:solidFill>
              </a:rPr>
              <a:t> and </a:t>
            </a:r>
            <a:r>
              <a:rPr lang="en-US" i="1" dirty="0" smtClean="0">
                <a:solidFill>
                  <a:schemeClr val="bg1"/>
                </a:solidFill>
              </a:rPr>
              <a:t>p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85055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mson Bazaar" id="{0184F8EF-9876-7647-99F3-55DF41B80973}" vid="{E9B316AA-A791-B64F-AEAB-671DC817F5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Crimson-Bazaar</Template>
  <TotalTime>0</TotalTime>
  <Words>310</Words>
  <Application>Microsoft Macintosh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Futura Medium</vt:lpstr>
      <vt:lpstr>Office Theme</vt:lpstr>
      <vt:lpstr>Crimson Bazaar</vt:lpstr>
      <vt:lpstr>Main Features</vt:lpstr>
      <vt:lpstr>Technical details</vt:lpstr>
      <vt:lpstr>Trading Markets</vt:lpstr>
      <vt:lpstr>Trading profile</vt:lpstr>
      <vt:lpstr>Preference Elicitation Within Market</vt:lpstr>
      <vt:lpstr>Bootstrap the app (initializing the app)</vt:lpstr>
      <vt:lpstr>Reputation system</vt:lpstr>
      <vt:lpstr>Evaluating the app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Crimson Bazaar</dc:title>
  <dc:creator>Wu, Helen Yuerong</dc:creator>
  <cp:lastModifiedBy>Wu, Helen Yuerong</cp:lastModifiedBy>
  <cp:revision>2</cp:revision>
  <dcterms:created xsi:type="dcterms:W3CDTF">2017-11-28T18:00:22Z</dcterms:created>
  <dcterms:modified xsi:type="dcterms:W3CDTF">2017-11-28T23:37:47Z</dcterms:modified>
</cp:coreProperties>
</file>

<file path=docProps/thumbnail.jpeg>
</file>